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403" r:id="rId5"/>
    <p:sldId id="404" r:id="rId6"/>
    <p:sldId id="443" r:id="rId7"/>
    <p:sldId id="432" r:id="rId8"/>
    <p:sldId id="419" r:id="rId9"/>
    <p:sldId id="433" r:id="rId10"/>
    <p:sldId id="421" r:id="rId11"/>
    <p:sldId id="444" r:id="rId12"/>
    <p:sldId id="405" r:id="rId13"/>
    <p:sldId id="435" r:id="rId14"/>
    <p:sldId id="438" r:id="rId15"/>
    <p:sldId id="437" r:id="rId16"/>
    <p:sldId id="406" r:id="rId17"/>
    <p:sldId id="445" r:id="rId18"/>
    <p:sldId id="407" r:id="rId19"/>
    <p:sldId id="439" r:id="rId20"/>
    <p:sldId id="409" r:id="rId21"/>
    <p:sldId id="401" r:id="rId22"/>
    <p:sldId id="402" r:id="rId23"/>
    <p:sldId id="440" r:id="rId24"/>
    <p:sldId id="441" r:id="rId25"/>
    <p:sldId id="430" r:id="rId26"/>
    <p:sldId id="410" r:id="rId27"/>
    <p:sldId id="349" r:id="rId28"/>
    <p:sldId id="398" r:id="rId29"/>
    <p:sldId id="422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Ethereum and Smart Contracts" id="{0AD35B6A-46C2-4099-B598-35C4269C4E23}">
          <p14:sldIdLst>
            <p14:sldId id="403"/>
            <p14:sldId id="404"/>
            <p14:sldId id="443"/>
            <p14:sldId id="432"/>
            <p14:sldId id="419"/>
            <p14:sldId id="433"/>
            <p14:sldId id="421"/>
          </p14:sldIdLst>
        </p14:section>
        <p14:section name="Ethereum Tokens" id="{519E2423-74B6-403A-BF7D-FDA80F527531}">
          <p14:sldIdLst>
            <p14:sldId id="444"/>
            <p14:sldId id="405"/>
            <p14:sldId id="435"/>
            <p14:sldId id="438"/>
            <p14:sldId id="437"/>
            <p14:sldId id="406"/>
            <p14:sldId id="445"/>
            <p14:sldId id="407"/>
            <p14:sldId id="439"/>
            <p14:sldId id="409"/>
          </p14:sldIdLst>
        </p14:section>
        <p14:section name="DApps" id="{1B35A095-60F9-4DA0-8DD8-E24F3437038C}">
          <p14:sldIdLst>
            <p14:sldId id="401"/>
            <p14:sldId id="402"/>
            <p14:sldId id="440"/>
            <p14:sldId id="441"/>
            <p14:sldId id="430"/>
            <p14:sldId id="410"/>
          </p14:sldIdLst>
        </p14:section>
        <p14:section name="Conclusion" id="{10E03AB1-9AA8-4E86-9A64-D741901E50A2}">
          <p14:sldIdLst>
            <p14:sldId id="349"/>
            <p14:sldId id="398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A0E"/>
    <a:srgbClr val="F29B6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9" d="100"/>
          <a:sy n="89" d="100"/>
        </p:scale>
        <p:origin x="21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15573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xmlns="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heethereum.wiki/w/index.php/ERC20_Token_Standar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token/Tronix" TargetMode="External"/><Relationship Id="rId2" Type="http://schemas.openxmlformats.org/officeDocument/2006/relationships/hyperlink" Target="https://etherscan.io/token/E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herscan.io/token/0x5e3346444010135322268a4630d2ed5f8d09446c" TargetMode="External"/><Relationship Id="rId4" Type="http://schemas.openxmlformats.org/officeDocument/2006/relationships/hyperlink" Target="https://etherscan.io/token/0xb5a5f22694352c15b00323844ad545abb2b1102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teofthedapp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geeks.com/guides/ethereum-token/" TargetMode="External"/><Relationship Id="rId2" Type="http://schemas.openxmlformats.org/officeDocument/2006/relationships/hyperlink" Target="https://blockgeeks.com/guides/smart-contrac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idJohnstonCEO/DecentralizedApplications/blob/master/README.md" TargetMode="External"/><Relationship Id="rId5" Type="http://schemas.openxmlformats.org/officeDocument/2006/relationships/hyperlink" Target="https://medium.com/@SingularDTV/whats-the-difference-between-an-ico-and-a-token-launch-7105edbb2112" TargetMode="External"/><Relationship Id="rId4" Type="http://schemas.openxmlformats.org/officeDocument/2006/relationships/hyperlink" Target="https://www.coindesk.com/information/what-is-a-decentralized-application-dap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524307"/>
            <a:ext cx="9891499" cy="1342138"/>
          </a:xfrm>
        </p:spPr>
        <p:txBody>
          <a:bodyPr>
            <a:normAutofit/>
          </a:bodyPr>
          <a:lstStyle/>
          <a:p>
            <a:r>
              <a:rPr lang="en-US" dirty="0"/>
              <a:t>Ethereum and Crypto Tokens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05000"/>
            <a:ext cx="9891499" cy="1311301"/>
          </a:xfrm>
        </p:spPr>
        <p:txBody>
          <a:bodyPr>
            <a:normAutofit/>
          </a:bodyPr>
          <a:lstStyle/>
          <a:p>
            <a:r>
              <a:rPr lang="en-US" dirty="0"/>
              <a:t>Smart Contracts, Tokens, DApps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359859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5" y="4816686"/>
            <a:ext cx="4077856" cy="815984"/>
          </a:xfrm>
        </p:spPr>
        <p:txBody>
          <a:bodyPr/>
          <a:lstStyle/>
          <a:p>
            <a:r>
              <a:rPr lang="en-US" dirty="0" smtClean="0"/>
              <a:t>Blockchain Developer </a:t>
            </a:r>
            <a:r>
              <a:rPr lang="en-US" dirty="0"/>
              <a:t>&amp;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07" y="4917965"/>
            <a:ext cx="11135106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Ethereum Tokens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21907" y="5788744"/>
            <a:ext cx="11135106" cy="719034"/>
          </a:xfrm>
        </p:spPr>
        <p:txBody>
          <a:bodyPr/>
          <a:lstStyle/>
          <a:p>
            <a:r>
              <a:rPr lang="en-US" dirty="0"/>
              <a:t>Tokens, The ERC20 Standard, ICO, DAO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AA6ECC-6941-4B91-9937-2430B0B0D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77" y="1183640"/>
            <a:ext cx="8839966" cy="3426249"/>
          </a:xfrm>
          <a:prstGeom prst="roundRect">
            <a:avLst>
              <a:gd name="adj" fmla="val 1840"/>
            </a:avLst>
          </a:prstGeom>
        </p:spPr>
      </p:pic>
    </p:spTree>
    <p:extLst>
      <p:ext uri="{BB962C8B-B14F-4D97-AF65-F5344CB8AC3E}">
        <p14:creationId xmlns:p14="http://schemas.microsoft.com/office/powerpoint/2010/main" val="407346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fungible tradable good</a:t>
            </a:r>
          </a:p>
          <a:p>
            <a:pPr>
              <a:spcBef>
                <a:spcPts val="1200"/>
              </a:spcBef>
            </a:pPr>
            <a:r>
              <a:rPr lang="en-US" dirty="0"/>
              <a:t>Sample token use cases:</a:t>
            </a:r>
          </a:p>
          <a:p>
            <a:pPr lvl="1"/>
            <a:r>
              <a:rPr lang="en-US" dirty="0"/>
              <a:t>Virtual currencies</a:t>
            </a:r>
          </a:p>
          <a:p>
            <a:pPr lvl="1"/>
            <a:r>
              <a:rPr lang="en-US" dirty="0"/>
              <a:t>Loyalty points</a:t>
            </a:r>
          </a:p>
          <a:p>
            <a:pPr lvl="1"/>
            <a:r>
              <a:rPr lang="en-US" dirty="0"/>
              <a:t>Game score</a:t>
            </a:r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ERC20</a:t>
            </a:r>
            <a:r>
              <a:rPr lang="en-US" dirty="0"/>
              <a:t> token standard</a:t>
            </a:r>
            <a:br>
              <a:rPr lang="en-US" dirty="0"/>
            </a:br>
            <a:r>
              <a:rPr lang="en-US" dirty="0"/>
              <a:t>allows building tokens</a:t>
            </a:r>
          </a:p>
          <a:p>
            <a:pPr lvl="1"/>
            <a:r>
              <a:rPr lang="en-US" dirty="0"/>
              <a:t>Tradeable at the crypto-exchanges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Token?</a:t>
            </a:r>
          </a:p>
        </p:txBody>
      </p:sp>
      <p:pic>
        <p:nvPicPr>
          <p:cNvPr id="1026" name="Picture 2" descr="C:\Users\pc1\Desktop\Infographic-Ethereum-Tokens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0212" y="2113223"/>
            <a:ext cx="4724400" cy="4211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2087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Usage tokens</a:t>
            </a:r>
          </a:p>
          <a:p>
            <a:pPr lvl="1"/>
            <a:r>
              <a:rPr lang="en-US" dirty="0"/>
              <a:t>Native currency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DApps</a:t>
            </a:r>
          </a:p>
          <a:p>
            <a:pPr lvl="1"/>
            <a:r>
              <a:rPr lang="en-US" dirty="0"/>
              <a:t>Have monetary value</a:t>
            </a:r>
          </a:p>
          <a:p>
            <a:pPr lvl="1"/>
            <a:r>
              <a:rPr lang="en-US" dirty="0"/>
              <a:t>No particular rights within</a:t>
            </a:r>
            <a:br>
              <a:rPr lang="en-US" dirty="0"/>
            </a:br>
            <a:r>
              <a:rPr lang="en-US" dirty="0"/>
              <a:t>the network itself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tokens</a:t>
            </a:r>
          </a:p>
          <a:p>
            <a:pPr lvl="1"/>
            <a:r>
              <a:rPr lang="en-US" dirty="0"/>
              <a:t>Sort of shareholder in the DApp</a:t>
            </a:r>
          </a:p>
          <a:p>
            <a:pPr lvl="1"/>
            <a:r>
              <a:rPr lang="en-US" dirty="0"/>
              <a:t>E.g. right to vote in a </a:t>
            </a:r>
            <a:r>
              <a:rPr lang="en-US" noProof="1"/>
              <a:t>DApp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Types</a:t>
            </a:r>
          </a:p>
        </p:txBody>
      </p:sp>
      <p:pic>
        <p:nvPicPr>
          <p:cNvPr id="1026" name="Picture 2" descr="C:\Users\pc1\Desktop\Ethereum-Tokens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1425" y="1387651"/>
            <a:ext cx="4082187" cy="234725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7FB4498-6815-433B-B746-C185B3A1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51" y="4318288"/>
            <a:ext cx="3214533" cy="20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Token Example</a:t>
            </a:r>
            <a:endParaRPr lang="bg-BG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AAA55766-33F9-4D04-99DE-4CCF2ED62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9412" y="1054396"/>
            <a:ext cx="11430000" cy="5498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pragma solidity ^0.4.18;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contract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MyToken {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mapping (address =&gt; uint256) public balanceOf;</a:t>
            </a:r>
          </a:p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MyToken(uint256 initialSupply) public {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balanceOf[msg.sender] = initialSupply;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transfer(address _to, uint256 _value) {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require(balanceOf[msg.sender] &gt;= _value);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require(balanceOf[_to] + value &gt;= balanceOf[_to]);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balanceOf[msg.sender] -= _value;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balanceOf[_to] += _value;</a:t>
            </a:r>
            <a:b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marL="0" indent="0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xmlns="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2" y="1304972"/>
            <a:ext cx="4129102" cy="685800"/>
          </a:xfrm>
          <a:prstGeom prst="wedgeRoundRectCallout">
            <a:avLst>
              <a:gd name="adj1" fmla="val -61702"/>
              <a:gd name="adj2" fmla="val 551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holding all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balances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xmlns="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272" y="2993493"/>
            <a:ext cx="3581399" cy="685800"/>
          </a:xfrm>
          <a:prstGeom prst="wedgeRoundRectCallout">
            <a:avLst>
              <a:gd name="adj1" fmla="val -63631"/>
              <a:gd name="adj2" fmla="val -427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xmlns="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163" y="5309749"/>
            <a:ext cx="2743200" cy="1046542"/>
          </a:xfrm>
          <a:prstGeom prst="wedgeRoundRectCallout">
            <a:avLst>
              <a:gd name="adj1" fmla="val -78626"/>
              <a:gd name="adj2" fmla="val -69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someone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76200"/>
            <a:ext cx="9577597" cy="914399"/>
          </a:xfrm>
        </p:spPr>
        <p:txBody>
          <a:bodyPr/>
          <a:lstStyle/>
          <a:p>
            <a:r>
              <a:rPr lang="en-US" dirty="0"/>
              <a:t>ERC20 Token Standard Interface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AAA55766-33F9-4D04-99DE-4CCF2ED62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789" y="1216521"/>
            <a:ext cx="11271248" cy="4650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contract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ERC20 {</a:t>
            </a: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totalSupply()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 uint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balanceOf(address _owner)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 uint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function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transfer(address _to, uint _value)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 bool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transferFrom(address _from,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address _to,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uint _val)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bool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approve(address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_spender,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uint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_value)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bool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function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allowance(address _owner, address _spender)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anose="05000000000000000000" pitchFamily="2" charset="2"/>
              </a:rPr>
              <a:t>uint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event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Transfer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(address _from, address _to, uint _value)</a:t>
            </a: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event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Approval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(address _owner, address _spender, uint _value)</a:t>
            </a:r>
          </a:p>
          <a:p>
            <a:pPr marL="0" indent="0" eaLnBrk="0" hangingPunct="0">
              <a:lnSpc>
                <a:spcPct val="100000"/>
              </a:lnSpc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292DA3F-D131-475F-B4F2-813F8A2FFF8F}"/>
              </a:ext>
            </a:extLst>
          </p:cNvPr>
          <p:cNvSpPr/>
          <p:nvPr/>
        </p:nvSpPr>
        <p:spPr>
          <a:xfrm>
            <a:off x="1293812" y="6116320"/>
            <a:ext cx="10436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https://theethereum.wiki/w/index.php/ERC20_Token_Standard</a:t>
            </a:r>
            <a:r>
              <a:rPr lang="en-US" dirty="0"/>
              <a:t> 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xmlns="" id="{928CE8E4-9673-4F4B-BF20-3FB1D5D0B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320066"/>
            <a:ext cx="3733800" cy="1493470"/>
          </a:xfrm>
          <a:prstGeom prst="wedgeRoundRectCallout">
            <a:avLst>
              <a:gd name="adj1" fmla="val -70424"/>
              <a:gd name="adj2" fmla="val 36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ERC20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the most used token standard in the Ethereum ecosystem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2" y="1127121"/>
            <a:ext cx="5178598" cy="55022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Initial Coin Offering </a:t>
            </a:r>
            <a:r>
              <a:rPr lang="en-US" dirty="0"/>
              <a:t>(ICO)</a:t>
            </a:r>
          </a:p>
          <a:p>
            <a:pPr lvl="1"/>
            <a:r>
              <a:rPr lang="en-US" dirty="0"/>
              <a:t>Distributes coins initially to shareholders</a:t>
            </a:r>
          </a:p>
          <a:p>
            <a:pPr lvl="2"/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blockchain </a:t>
            </a:r>
            <a:r>
              <a:rPr lang="en-US" dirty="0"/>
              <a:t>network is launched</a:t>
            </a:r>
          </a:p>
          <a:p>
            <a:pPr lvl="1"/>
            <a:r>
              <a:rPr lang="en-US" dirty="0"/>
              <a:t>Bitcoin, Ethereum, </a:t>
            </a:r>
            <a:r>
              <a:rPr lang="en-US" noProof="1"/>
              <a:t>Zcash</a:t>
            </a:r>
            <a:r>
              <a:rPr lang="en-US" dirty="0"/>
              <a:t>, NEM produce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“coins”</a:t>
            </a:r>
          </a:p>
          <a:p>
            <a:pPr lvl="1"/>
            <a:r>
              <a:rPr lang="en-US" dirty="0"/>
              <a:t>Often used incorrectly to 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token</a:t>
            </a:r>
            <a:r>
              <a:rPr lang="en-US" dirty="0"/>
              <a:t> launches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6572E14-957D-48C7-9D83-B7644DB6AC21}"/>
              </a:ext>
            </a:extLst>
          </p:cNvPr>
          <p:cNvSpPr txBox="1">
            <a:spLocks/>
          </p:cNvSpPr>
          <p:nvPr/>
        </p:nvSpPr>
        <p:spPr>
          <a:xfrm>
            <a:off x="6018212" y="1127121"/>
            <a:ext cx="5715000" cy="539788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Token Sale Event </a:t>
            </a:r>
          </a:p>
          <a:p>
            <a:pPr lvl="1"/>
            <a:r>
              <a:rPr lang="en-US" dirty="0"/>
              <a:t>Tokens store complex, multi-faceted levels of value</a:t>
            </a:r>
          </a:p>
          <a:p>
            <a:pPr lvl="1"/>
            <a:r>
              <a:rPr lang="en-US" dirty="0"/>
              <a:t>Generated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smart contract system</a:t>
            </a:r>
            <a:r>
              <a:rPr lang="en-US" dirty="0"/>
              <a:t>, distributed or sold to shareholders</a:t>
            </a:r>
          </a:p>
          <a:p>
            <a:pPr lvl="2"/>
            <a:r>
              <a:rPr lang="en-US" dirty="0"/>
              <a:t>E.g. sell ETH for ERC20 tokens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Token economy </a:t>
            </a:r>
            <a:r>
              <a:rPr lang="en-US" dirty="0"/>
              <a:t>describes how the tokens are used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xmlns="" id="{69646B29-9201-4846-8FDD-4A8AA3E5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Sale vs. ICO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6C849CD-F03C-4CCF-A632-2510A30C4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9DCE20-EEA7-4D53-811D-33E879EB2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blockchain startups are funded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token sale events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token economics </a:t>
            </a:r>
            <a:r>
              <a:rPr lang="en-US" dirty="0"/>
              <a:t>stays behind (described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whitepaper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Crypto-tokens</a:t>
            </a:r>
            <a:r>
              <a:rPr lang="en-US" dirty="0"/>
              <a:t> / coins are distributed between project participants</a:t>
            </a:r>
          </a:p>
          <a:p>
            <a:pPr lvl="1"/>
            <a:r>
              <a:rPr lang="en-US" dirty="0"/>
              <a:t>May serve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payment</a:t>
            </a:r>
            <a:r>
              <a:rPr lang="en-US" dirty="0"/>
              <a:t> / to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stake</a:t>
            </a:r>
            <a:r>
              <a:rPr lang="en-US" dirty="0"/>
              <a:t> / to allow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voting</a:t>
            </a:r>
            <a:r>
              <a:rPr lang="en-US" dirty="0"/>
              <a:t> / etc.</a:t>
            </a:r>
          </a:p>
          <a:p>
            <a:pPr lvl="1"/>
            <a:r>
              <a:rPr lang="en-US" dirty="0"/>
              <a:t>Startups define the token economics themselves</a:t>
            </a:r>
          </a:p>
          <a:p>
            <a:pPr lvl="1"/>
            <a:r>
              <a:rPr lang="en-US" dirty="0"/>
              <a:t>Tokens can be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fixed amount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inflational</a:t>
            </a:r>
            <a:r>
              <a:rPr lang="en-US" dirty="0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deflational</a:t>
            </a:r>
          </a:p>
          <a:p>
            <a:pPr lvl="1"/>
            <a:r>
              <a:rPr lang="en-US" dirty="0"/>
              <a:t>Participants can buy / sell / use / get as reward / burn / etc. tokens</a:t>
            </a:r>
          </a:p>
          <a:p>
            <a:r>
              <a:rPr lang="en-US" dirty="0"/>
              <a:t>Examples: </a:t>
            </a:r>
            <a:r>
              <a:rPr lang="en-US" dirty="0">
                <a:hlinkClick r:id="rId2"/>
              </a:rPr>
              <a:t>EOS</a:t>
            </a:r>
            <a:r>
              <a:rPr lang="en-US" dirty="0"/>
              <a:t>, </a:t>
            </a:r>
            <a:r>
              <a:rPr lang="en-US" noProof="1"/>
              <a:t>Tronix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TRON</a:t>
            </a:r>
            <a:r>
              <a:rPr lang="en-US" dirty="0"/>
              <a:t>), </a:t>
            </a:r>
            <a:r>
              <a:rPr lang="en-US" dirty="0">
                <a:hlinkClick r:id="rId4"/>
              </a:rPr>
              <a:t>ICON</a:t>
            </a:r>
            <a:r>
              <a:rPr lang="en-US" dirty="0"/>
              <a:t>, </a:t>
            </a:r>
            <a:r>
              <a:rPr lang="en-US" noProof="1"/>
              <a:t>LockChain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LOC</a:t>
            </a:r>
            <a:r>
              <a:rPr lang="en-US" dirty="0"/>
              <a:t>) 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D4FB75-04A3-48E2-B5D1-2A5BADB6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Economics (</a:t>
            </a:r>
            <a:r>
              <a:rPr lang="en-US" noProof="1"/>
              <a:t>Tokenomics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7857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DAO</a:t>
            </a:r>
            <a:r>
              <a:rPr lang="en-US" dirty="0"/>
              <a:t> == Decentralized Autonomous Organization</a:t>
            </a:r>
          </a:p>
          <a:p>
            <a:pPr lvl="1"/>
            <a:r>
              <a:rPr lang="en-US" dirty="0"/>
              <a:t>Smart-contract driven organization, no owner</a:t>
            </a:r>
          </a:p>
          <a:p>
            <a:pPr lvl="1"/>
            <a:r>
              <a:rPr lang="en-US" dirty="0"/>
              <a:t>No human intervention for its operation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Autonomous flight delay insurance company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accepts coins / tokens as insurance premium</a:t>
            </a:r>
          </a:p>
          <a:p>
            <a:pPr lvl="1"/>
            <a:r>
              <a:rPr lang="en-US" dirty="0"/>
              <a:t>If your flight is delayed, it pays back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 x</a:t>
            </a:r>
            <a:r>
              <a:rPr lang="en-US" dirty="0"/>
              <a:t> premium amount</a:t>
            </a:r>
          </a:p>
          <a:p>
            <a:pPr lvl="1"/>
            <a:r>
              <a:rPr lang="en-US" dirty="0"/>
              <a:t>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 oracle</a:t>
            </a:r>
            <a:r>
              <a:rPr lang="en-US" dirty="0"/>
              <a:t>" tells which flights are delayed</a:t>
            </a:r>
          </a:p>
          <a:p>
            <a:r>
              <a:rPr lang="en-US" sz="3200" dirty="0"/>
              <a:t>“On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sz="3200" dirty="0"/>
              <a:t>, no one knows you're a fridge”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Richard Brown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DAO?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1892" y="1925320"/>
            <a:ext cx="2719269" cy="2590800"/>
          </a:xfrm>
          <a:prstGeom prst="roundRect">
            <a:avLst>
              <a:gd name="adj" fmla="val 48432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 DAO</a:t>
            </a:r>
            <a:r>
              <a:rPr lang="en-US" dirty="0"/>
              <a:t>" Project launched in 2016</a:t>
            </a:r>
          </a:p>
          <a:p>
            <a:pPr>
              <a:spcBef>
                <a:spcPts val="1200"/>
              </a:spcBef>
            </a:pPr>
            <a:r>
              <a:rPr lang="en-US" dirty="0"/>
              <a:t>The plan</a:t>
            </a:r>
          </a:p>
          <a:p>
            <a:pPr lvl="1"/>
            <a:r>
              <a:rPr lang="en-US" dirty="0"/>
              <a:t>Participants purchase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DAO tokens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Vote</a:t>
            </a:r>
            <a:r>
              <a:rPr lang="en-US" dirty="0"/>
              <a:t> for which ICO projects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</a:t>
            </a:r>
          </a:p>
          <a:p>
            <a:pPr lvl="1"/>
            <a:r>
              <a:rPr lang="en-US" dirty="0"/>
              <a:t>Selected projects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investments</a:t>
            </a:r>
            <a:endParaRPr lang="en-US" dirty="0"/>
          </a:p>
          <a:p>
            <a:pPr lvl="1"/>
            <a:r>
              <a:rPr lang="en-US" dirty="0"/>
              <a:t>Relied on the “wisdom of crowds”</a:t>
            </a:r>
          </a:p>
          <a:p>
            <a:pPr>
              <a:spcBef>
                <a:spcPts val="1200"/>
              </a:spcBef>
            </a:pPr>
            <a:r>
              <a:rPr lang="en-US" dirty="0"/>
              <a:t>Enormous smart contract hack</a:t>
            </a:r>
            <a:br>
              <a:rPr lang="en-US" dirty="0"/>
            </a:br>
            <a:r>
              <a:rPr lang="en-US" dirty="0"/>
              <a:t>caused the Ethereum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hard fork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"The DAO" Project is not DAO</a:t>
            </a:r>
          </a:p>
        </p:txBody>
      </p:sp>
      <p:pic>
        <p:nvPicPr>
          <p:cNvPr id="3074" name="Picture 2" descr="C:\Users\pc1\Desktop\The-dao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0901" y="1162610"/>
            <a:ext cx="1916185" cy="191618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075" name="Picture 3" descr="C:\Users\pc1\Desktop\The-DAO-decentralized-ETH-fund-for-blockchain-projec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3612" y="3429000"/>
            <a:ext cx="4210763" cy="2817219"/>
          </a:xfrm>
          <a:prstGeom prst="roundRect">
            <a:avLst>
              <a:gd name="adj" fmla="val 152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64771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57966"/>
            <a:ext cx="10815551" cy="719034"/>
          </a:xfrm>
        </p:spPr>
        <p:txBody>
          <a:bodyPr/>
          <a:lstStyle/>
          <a:p>
            <a:r>
              <a:rPr lang="en-US" dirty="0"/>
              <a:t>Buy and Send ERC20 Tokens</a:t>
            </a:r>
          </a:p>
        </p:txBody>
      </p:sp>
      <p:pic>
        <p:nvPicPr>
          <p:cNvPr id="1026" name="Picture 2" descr="C:\Users\pc1\Desktop\psadkj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3365" y="1209190"/>
            <a:ext cx="6732187" cy="3436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791199"/>
          </a:xfrm>
        </p:spPr>
        <p:txBody>
          <a:bodyPr>
            <a:normAutofit/>
          </a:bodyPr>
          <a:lstStyle/>
          <a:p>
            <a:pPr marL="446088" indent="-446088"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Smart Contract</a:t>
            </a:r>
            <a:r>
              <a:rPr lang="en-US" dirty="0"/>
              <a:t>?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How 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Smart Contracts </a:t>
            </a:r>
            <a:r>
              <a:rPr lang="en-US" dirty="0"/>
              <a:t>Work?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Ethereum Virtual Machine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EVM</a:t>
            </a:r>
            <a:r>
              <a:rPr lang="en-US" dirty="0"/>
              <a:t>)</a:t>
            </a:r>
            <a:endParaRPr lang="bg-BG" dirty="0"/>
          </a:p>
          <a:p>
            <a:pPr marL="446088" indent="-446088">
              <a:buFontTx/>
              <a:buAutoNum type="arabicPeriod"/>
            </a:pPr>
            <a:r>
              <a:rPr lang="en-US" dirty="0"/>
              <a:t>Ethereum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Tokens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ERC-20 </a:t>
            </a:r>
            <a:r>
              <a:rPr lang="en-US" dirty="0"/>
              <a:t>Token Standard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Token Sales vs. ICO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DAO</a:t>
            </a:r>
            <a:r>
              <a:rPr lang="en-US" dirty="0"/>
              <a:t>?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 Application</a:t>
            </a:r>
            <a:r>
              <a:rPr lang="en-US" dirty="0"/>
              <a:t>?</a:t>
            </a:r>
          </a:p>
          <a:p>
            <a:pPr marL="446088" indent="-446088">
              <a:buFontTx/>
              <a:buAutoNum type="arabicPeriod"/>
            </a:pPr>
            <a:r>
              <a:rPr lang="en-US" dirty="0"/>
              <a:t>Classification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DApps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13812" y="4114800"/>
            <a:ext cx="2428140" cy="2428140"/>
          </a:xfrm>
          <a:prstGeom prst="rect">
            <a:avLst/>
          </a:prstGeom>
        </p:spPr>
      </p:pic>
      <p:pic>
        <p:nvPicPr>
          <p:cNvPr id="7" name="Picture 2" descr="C:\Users\pc1\Desktop\wallpaper-homestead.jpg">
            <a:extLst>
              <a:ext uri="{FF2B5EF4-FFF2-40B4-BE49-F238E27FC236}">
                <a16:creationId xmlns:a16="http://schemas.microsoft.com/office/drawing/2014/main" xmlns="" id="{6AD100A7-F03C-4E6F-B339-34DE7B79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0744" t="4945" r="10744" b="17874"/>
          <a:stretch/>
        </p:blipFill>
        <p:spPr bwMode="auto">
          <a:xfrm>
            <a:off x="8380412" y="1085272"/>
            <a:ext cx="3138826" cy="192687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3966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73504"/>
            <a:ext cx="10815551" cy="688256"/>
          </a:xfrm>
        </p:spPr>
        <p:txBody>
          <a:bodyPr/>
          <a:lstStyle/>
          <a:p>
            <a:r>
              <a:rPr lang="en-US" dirty="0"/>
              <a:t>Overview of DApps</a:t>
            </a:r>
          </a:p>
        </p:txBody>
      </p:sp>
      <p:pic>
        <p:nvPicPr>
          <p:cNvPr id="3074" name="Picture 2" descr="C:\Users\pc1\Desktop\Screen-Shot-2016-02-24-at-10.42.13-AM-e14563286002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0212" y="1371600"/>
            <a:ext cx="6246812" cy="3165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Decentralized Application (</a:t>
            </a:r>
            <a:r>
              <a:rPr lang="en-US" noProof="1"/>
              <a:t>DApp</a:t>
            </a:r>
            <a:r>
              <a:rPr lang="en-US" dirty="0"/>
              <a:t>)?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57515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Контейнер за съдържание 1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Run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P2P</a:t>
            </a:r>
            <a:r>
              <a:rPr lang="en-US" dirty="0"/>
              <a:t> network of computers (e.g.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storage and processing should be decentralized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</a:t>
            </a:r>
          </a:p>
          <a:p>
            <a:pPr lvl="1"/>
            <a:r>
              <a:rPr lang="en-US" dirty="0"/>
              <a:t>No central point of control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source</a:t>
            </a:r>
          </a:p>
          <a:p>
            <a:pPr lvl="1"/>
            <a:r>
              <a:rPr lang="en-US" dirty="0"/>
              <a:t>The code is public &amp; transparent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Incentivized</a:t>
            </a:r>
          </a:p>
          <a:p>
            <a:pPr lvl="1"/>
            <a:r>
              <a:rPr lang="en-US" dirty="0"/>
              <a:t>Users pay / get rewards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– the first </a:t>
            </a:r>
            <a:r>
              <a:rPr lang="en-US" noProof="1"/>
              <a:t>DApp</a:t>
            </a:r>
          </a:p>
        </p:txBody>
      </p:sp>
      <p:pic>
        <p:nvPicPr>
          <p:cNvPr id="5125" name="Picture 5" descr="C:\Users\pc1\Desktop\jzm8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6174" y="2455786"/>
            <a:ext cx="5445031" cy="3929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Decentralized Application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3320" y="1129498"/>
            <a:ext cx="2518092" cy="2451902"/>
          </a:xfrm>
          <a:prstGeom prst="roundRect">
            <a:avLst>
              <a:gd name="adj" fmla="val 2578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Картина 8" descr="psadkjs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3233" y="1129498"/>
            <a:ext cx="2499360" cy="2438400"/>
          </a:xfrm>
          <a:prstGeom prst="roundRect">
            <a:avLst>
              <a:gd name="adj" fmla="val 2578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Картина 9" descr="psadkjs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2212" y="3979154"/>
            <a:ext cx="2609882" cy="2477526"/>
          </a:xfrm>
          <a:prstGeom prst="roundRect">
            <a:avLst>
              <a:gd name="adj" fmla="val 2578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5903999" cy="5478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Exchange ether </a:t>
            </a:r>
            <a:r>
              <a:rPr lang="en-US" sz="3600" dirty="0"/>
              <a:t>/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tokens </a:t>
            </a:r>
            <a:r>
              <a:rPr lang="en-US" sz="3600"/>
              <a:t>as</a:t>
            </a:r>
            <a:br>
              <a:rPr lang="en-US" sz="3600"/>
            </a:br>
            <a:r>
              <a:rPr lang="en-US" sz="3600"/>
              <a:t>a </a:t>
            </a:r>
            <a:r>
              <a:rPr lang="en-US" sz="3600" dirty="0"/>
              <a:t>way to settle a contract</a:t>
            </a:r>
          </a:p>
          <a:p>
            <a:pPr marL="304747" lvl="0" indent="-304747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Mixes money with information</a:t>
            </a:r>
            <a:r>
              <a:rPr lang="en-US" sz="3600" dirty="0"/>
              <a:t> from outside the blockchain (with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oracles</a:t>
            </a:r>
            <a:r>
              <a:rPr lang="en-US" sz="3600" dirty="0"/>
              <a:t>)</a:t>
            </a:r>
          </a:p>
          <a:p>
            <a:pPr marL="304747" lvl="0" indent="-304747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Program rules </a:t>
            </a:r>
            <a:r>
              <a:rPr lang="en-US" sz="3600" dirty="0"/>
              <a:t>how members can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vote</a:t>
            </a:r>
            <a:r>
              <a:rPr lang="en-US" sz="3600" dirty="0"/>
              <a:t> to manage company funds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16541"/>
            <a:ext cx="9577597" cy="950259"/>
          </a:xfrm>
        </p:spPr>
        <p:txBody>
          <a:bodyPr>
            <a:normAutofit/>
          </a:bodyPr>
          <a:lstStyle/>
          <a:p>
            <a:r>
              <a:rPr lang="en-US" dirty="0"/>
              <a:t>Classification of DApps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57515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Контейнер за съдържание 11"/>
          <p:cNvSpPr>
            <a:spLocks noGrp="1"/>
          </p:cNvSpPr>
          <p:nvPr>
            <p:ph idx="1"/>
          </p:nvPr>
        </p:nvSpPr>
        <p:spPr>
          <a:xfrm>
            <a:off x="190413" y="1251096"/>
            <a:ext cx="4075199" cy="52098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I </a:t>
            </a:r>
          </a:p>
          <a:p>
            <a:pPr lvl="1"/>
            <a:r>
              <a:rPr lang="en-US" dirty="0"/>
              <a:t>Run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 blockchain</a:t>
            </a:r>
            <a:r>
              <a:rPr lang="en-US" dirty="0"/>
              <a:t> network / distributed ledger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2"/>
            <a:r>
              <a:rPr lang="en-US" dirty="0"/>
              <a:t>Bitcoin, Ethereum, </a:t>
            </a:r>
            <a:r>
              <a:rPr lang="en-US" noProof="1"/>
              <a:t>Litecoin</a:t>
            </a:r>
            <a:r>
              <a:rPr lang="en-US" dirty="0"/>
              <a:t>, </a:t>
            </a:r>
            <a:r>
              <a:rPr lang="en-US" noProof="1"/>
              <a:t>Steem</a:t>
            </a:r>
            <a:r>
              <a:rPr lang="en-US" dirty="0"/>
              <a:t>, IOTA, </a:t>
            </a:r>
            <a:r>
              <a:rPr lang="en-US" noProof="1"/>
              <a:t>Cardano</a:t>
            </a:r>
          </a:p>
        </p:txBody>
      </p:sp>
      <p:sp>
        <p:nvSpPr>
          <p:cNvPr id="6" name="Контейнер за съдържание 11">
            <a:extLst>
              <a:ext uri="{FF2B5EF4-FFF2-40B4-BE49-F238E27FC236}">
                <a16:creationId xmlns:a16="http://schemas.microsoft.com/office/drawing/2014/main" xmlns="" id="{8D2D3A31-7859-4D28-A9DF-2CFB7DDD799F}"/>
              </a:ext>
            </a:extLst>
          </p:cNvPr>
          <p:cNvSpPr txBox="1">
            <a:spLocks/>
          </p:cNvSpPr>
          <p:nvPr/>
        </p:nvSpPr>
        <p:spPr>
          <a:xfrm>
            <a:off x="8003159" y="1251096"/>
            <a:ext cx="3639301" cy="52098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III </a:t>
            </a:r>
          </a:p>
          <a:p>
            <a:pPr lvl="1"/>
            <a:r>
              <a:rPr lang="en-US" dirty="0"/>
              <a:t>Build on top of Type II network / protocol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SAFE Network </a:t>
            </a:r>
            <a:r>
              <a:rPr lang="en-US" dirty="0"/>
              <a:t>uses the Omni protocol</a:t>
            </a:r>
          </a:p>
        </p:txBody>
      </p:sp>
      <p:sp>
        <p:nvSpPr>
          <p:cNvPr id="7" name="Контейнер за съдържание 11">
            <a:extLst>
              <a:ext uri="{FF2B5EF4-FFF2-40B4-BE49-F238E27FC236}">
                <a16:creationId xmlns:a16="http://schemas.microsoft.com/office/drawing/2014/main" xmlns="" id="{2E233160-264B-4C5B-BCBE-175B695E4C5D}"/>
              </a:ext>
            </a:extLst>
          </p:cNvPr>
          <p:cNvSpPr txBox="1">
            <a:spLocks/>
          </p:cNvSpPr>
          <p:nvPr/>
        </p:nvSpPr>
        <p:spPr>
          <a:xfrm>
            <a:off x="4341812" y="1251096"/>
            <a:ext cx="3982201" cy="537830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II </a:t>
            </a:r>
          </a:p>
          <a:p>
            <a:pPr lvl="1"/>
            <a:r>
              <a:rPr lang="en-US" dirty="0"/>
              <a:t>Use existing blockchain network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tokens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Omni</a:t>
            </a:r>
            <a:r>
              <a:rPr lang="en-US" dirty="0"/>
              <a:t> – runs on top of Bitcoin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Golem</a:t>
            </a:r>
            <a:r>
              <a:rPr lang="en-US" dirty="0"/>
              <a:t> – runs on top of Ethereum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6482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346883"/>
            <a:ext cx="10815551" cy="719034"/>
          </a:xfrm>
        </p:spPr>
        <p:txBody>
          <a:bodyPr/>
          <a:lstStyle/>
          <a:p>
            <a:r>
              <a:rPr lang="en-US" dirty="0"/>
              <a:t>Explore Decentralized Applications</a:t>
            </a:r>
          </a:p>
        </p:txBody>
      </p:sp>
      <p:pic>
        <p:nvPicPr>
          <p:cNvPr id="5122" name="Picture 2" descr="C:\Users\pc1\Desktop\psadkj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1066800"/>
            <a:ext cx="49530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Текстово поле 4"/>
          <p:cNvSpPr txBox="1"/>
          <p:nvPr/>
        </p:nvSpPr>
        <p:spPr>
          <a:xfrm>
            <a:off x="608011" y="6032683"/>
            <a:ext cx="1097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https://stateofthedapps.com</a:t>
            </a:r>
            <a:r>
              <a:rPr lang="en-US" sz="2800" dirty="0"/>
              <a:t> 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7244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0096" y="5388375"/>
            <a:ext cx="10815551" cy="1442309"/>
          </a:xfrm>
        </p:spPr>
        <p:txBody>
          <a:bodyPr/>
          <a:lstStyle/>
          <a:p>
            <a:r>
              <a:rPr lang="en-US" dirty="0"/>
              <a:t>Create Crowdsale without </a:t>
            </a:r>
            <a:r>
              <a:rPr lang="en-US" dirty="0" smtClean="0"/>
              <a:t>Coding</a:t>
            </a:r>
          </a:p>
          <a:p>
            <a:r>
              <a:rPr lang="en-US" dirty="0" smtClean="0"/>
              <a:t>NOT for Serious Projects!</a:t>
            </a:r>
            <a:endParaRPr lang="en-US" dirty="0"/>
          </a:p>
        </p:txBody>
      </p:sp>
      <p:pic>
        <p:nvPicPr>
          <p:cNvPr id="1026" name="Picture 2" descr="C:\Users\pc1\Desktop\68747470733a2f2f666f72756d2e706f612e6e6574776f726b2f75706c6f6164732f64656661756c742f6f726967696e616c2f31582f346465666434633234383832356139323136613234376162336335636231663631336437653565662e706e6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506" y="1828801"/>
            <a:ext cx="10677906" cy="2543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Smart contract </a:t>
            </a:r>
            <a:r>
              <a:rPr lang="en-US" sz="3200" dirty="0"/>
              <a:t>is decentralized computer program intended to facilitate, verify, or enforce a digital negotiation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Program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sz="3000" dirty="0"/>
              <a:t>is stored in a distributed ledger technology (DLT)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Program code is executed in a DLT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Token</a:t>
            </a:r>
            <a:r>
              <a:rPr lang="en-US" sz="3200" dirty="0"/>
              <a:t> is representation of any fungible tradable value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ICO</a:t>
            </a:r>
            <a:r>
              <a:rPr lang="en-US" sz="3200" dirty="0"/>
              <a:t> often used to describe Ethereum token launches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DAO</a:t>
            </a:r>
            <a:r>
              <a:rPr lang="en-US" sz="3200" dirty="0"/>
              <a:t> is autonomous decentralized organization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Decentralized applications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DApps</a:t>
            </a:r>
            <a:r>
              <a:rPr lang="en-US" sz="3200" dirty="0"/>
              <a:t>) runs on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P2P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/>
              <a:t>network and interact with traditional apps / users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3835" y="3851977"/>
            <a:ext cx="1800000" cy="2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Ethereum and Crypto Tokens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Smart Contracts: </a:t>
            </a:r>
            <a:r>
              <a:rPr lang="en-US" dirty="0">
                <a:hlinkClick r:id="rId2"/>
              </a:rPr>
              <a:t>https://blockgeeks.com/guides/smart-contracts/</a:t>
            </a:r>
            <a:r>
              <a:rPr lang="en-US" dirty="0"/>
              <a:t> </a:t>
            </a:r>
          </a:p>
          <a:p>
            <a:r>
              <a:rPr lang="en-US" dirty="0"/>
              <a:t>Token: </a:t>
            </a:r>
            <a:r>
              <a:rPr lang="en-US" dirty="0">
                <a:hlinkClick r:id="rId3"/>
              </a:rPr>
              <a:t>https://blockgeeks.com/guides/ethereum-token/</a:t>
            </a:r>
            <a:endParaRPr lang="en-US" dirty="0"/>
          </a:p>
          <a:p>
            <a:r>
              <a:rPr lang="en-US" dirty="0"/>
              <a:t>DApp:  </a:t>
            </a:r>
            <a:r>
              <a:rPr lang="en-US" dirty="0">
                <a:hlinkClick r:id="rId4"/>
              </a:rPr>
              <a:t>https://www.coindesk.com/information/what-is-a-decentralized-application-dapp/</a:t>
            </a:r>
            <a:r>
              <a:rPr lang="en-US" dirty="0"/>
              <a:t> </a:t>
            </a:r>
          </a:p>
          <a:p>
            <a:r>
              <a:rPr lang="en-US" dirty="0"/>
              <a:t>Token Sale vs. ICO: </a:t>
            </a:r>
            <a:r>
              <a:rPr lang="en-US" dirty="0">
                <a:hlinkClick r:id="rId5"/>
              </a:rPr>
              <a:t>https://medium.com/@SingularDTV/whats-the-difference-between-an-ico-and-a-token-launch-7105edbb2112</a:t>
            </a:r>
            <a:r>
              <a:rPr lang="en-US" dirty="0"/>
              <a:t> </a:t>
            </a:r>
          </a:p>
          <a:p>
            <a:r>
              <a:rPr lang="en-US" dirty="0"/>
              <a:t>Classification of </a:t>
            </a:r>
            <a:r>
              <a:rPr lang="en-US" dirty="0" err="1"/>
              <a:t>Dapps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https://github.com/DavidJohnstonCEO/DecentralizedApplications/blob/master/README.md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07" y="4968288"/>
            <a:ext cx="11135106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Ethereum Platform</a:t>
            </a:r>
            <a:r>
              <a:rPr lang="bg-BG" dirty="0"/>
              <a:t> </a:t>
            </a:r>
            <a:r>
              <a:rPr lang="en-US" dirty="0"/>
              <a:t>&amp; Smart Contracts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21907" y="5788744"/>
            <a:ext cx="11135106" cy="719034"/>
          </a:xfrm>
        </p:spPr>
        <p:txBody>
          <a:bodyPr/>
          <a:lstStyle/>
          <a:p>
            <a:r>
              <a:rPr lang="en-US" dirty="0"/>
              <a:t>Smart Contracts, Ethereum, EVM</a:t>
            </a:r>
          </a:p>
        </p:txBody>
      </p:sp>
      <p:pic>
        <p:nvPicPr>
          <p:cNvPr id="2050" name="Picture 2" descr="C:\Users\pc1\Desktop\wallpaper-homeste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5107" y="1188911"/>
            <a:ext cx="5648706" cy="352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599"/>
            <a:ext cx="11804822" cy="57911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First mentioned in 1996, Nick Szabo</a:t>
            </a:r>
          </a:p>
          <a:p>
            <a:pPr>
              <a:lnSpc>
                <a:spcPct val="100000"/>
              </a:lnSpc>
            </a:pPr>
            <a:r>
              <a:rPr lang="en-US" dirty="0"/>
              <a:t>Help you exchange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Money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Property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Shares</a:t>
            </a:r>
          </a:p>
          <a:p>
            <a:pPr>
              <a:lnSpc>
                <a:spcPct val="100000"/>
              </a:lnSpc>
            </a:pPr>
            <a:r>
              <a:rPr lang="en-US" dirty="0"/>
              <a:t>Transparent</a:t>
            </a:r>
          </a:p>
          <a:p>
            <a:pPr>
              <a:lnSpc>
                <a:spcPct val="100000"/>
              </a:lnSpc>
            </a:pPr>
            <a:r>
              <a:rPr lang="en-US" dirty="0"/>
              <a:t>Conflict-free </a:t>
            </a:r>
          </a:p>
          <a:p>
            <a:pPr>
              <a:lnSpc>
                <a:spcPct val="100000"/>
              </a:lnSpc>
            </a:pPr>
            <a:r>
              <a:rPr lang="en-US" dirty="0"/>
              <a:t>No middleman needed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the rules and penalties 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Automatically enforce the obligations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"/>
            <a:ext cx="9577597" cy="1066800"/>
          </a:xfrm>
        </p:spPr>
        <p:txBody>
          <a:bodyPr/>
          <a:lstStyle/>
          <a:p>
            <a:r>
              <a:rPr lang="en-US" dirty="0"/>
              <a:t>What is Smart Contract?</a:t>
            </a:r>
          </a:p>
        </p:txBody>
      </p:sp>
      <p:pic>
        <p:nvPicPr>
          <p:cNvPr id="4098" name="Picture 2" descr="C:\Users\pc1\Desktop\Draglet-Smart-Contracts-Ethere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1812" y="1371600"/>
            <a:ext cx="7620000" cy="4048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A7CC0D-005E-4C78-8875-F682CD59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1F158ACB-8657-432B-BB50-FCCFFEA83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3598008"/>
            <a:ext cx="3276600" cy="307730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Two blockchain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addresses</a:t>
            </a:r>
            <a:r>
              <a:rPr lang="en-US" sz="2800" dirty="0"/>
              <a:t> enter into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smart contract</a:t>
            </a:r>
          </a:p>
          <a:p>
            <a:r>
              <a:rPr lang="en-US" sz="2800" dirty="0"/>
              <a:t>The contract stays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public ledger</a:t>
            </a:r>
          </a:p>
          <a:p>
            <a:r>
              <a:rPr lang="en-US" sz="2800" dirty="0"/>
              <a:t>Participants may be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5468EC-BDFF-4B40-A104-A329770A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do Smart Contracts Work?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82C9258-7E78-4045-AE10-89FE36EC3AC0}"/>
              </a:ext>
            </a:extLst>
          </p:cNvPr>
          <p:cNvGrpSpPr/>
          <p:nvPr/>
        </p:nvGrpSpPr>
        <p:grpSpPr>
          <a:xfrm>
            <a:off x="898504" y="1181100"/>
            <a:ext cx="2695615" cy="2163633"/>
            <a:chOff x="258368" y="1083663"/>
            <a:chExt cx="3946652" cy="3045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F432BB1-92BE-4DFB-9158-F7159F555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212" y="1557370"/>
              <a:ext cx="1570964" cy="14906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6E9ECD2-50A8-4BA7-B9E8-4DCDDD371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49783"/>
            <a:stretch/>
          </p:blipFill>
          <p:spPr>
            <a:xfrm>
              <a:off x="2724379" y="1094301"/>
              <a:ext cx="1480641" cy="3034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B07B7C3E-D14C-4F39-A578-EC8384402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49783"/>
            <a:stretch/>
          </p:blipFill>
          <p:spPr>
            <a:xfrm flipH="1">
              <a:off x="258368" y="1083663"/>
              <a:ext cx="1480641" cy="303490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EAF0A12-95E1-4586-81E8-B58BF57D025B}"/>
              </a:ext>
            </a:extLst>
          </p:cNvPr>
          <p:cNvGrpSpPr/>
          <p:nvPr/>
        </p:nvGrpSpPr>
        <p:grpSpPr>
          <a:xfrm>
            <a:off x="5084931" y="1280928"/>
            <a:ext cx="1916572" cy="2140578"/>
            <a:chOff x="4607484" y="1299946"/>
            <a:chExt cx="2319052" cy="25901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93FE28A4-82A5-4F4F-8F31-8B40F270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484" y="1299946"/>
              <a:ext cx="1900866" cy="19840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8B58CC8-03E7-41CD-9F16-AEA4F44B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7280800">
              <a:off x="5639440" y="2602950"/>
              <a:ext cx="1287096" cy="12870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Content Placeholder 20">
            <a:extLst>
              <a:ext uri="{FF2B5EF4-FFF2-40B4-BE49-F238E27FC236}">
                <a16:creationId xmlns:a16="http://schemas.microsoft.com/office/drawing/2014/main" xmlns="" id="{10613FBC-CF07-4058-84B0-B21BB319B3C6}"/>
              </a:ext>
            </a:extLst>
          </p:cNvPr>
          <p:cNvSpPr txBox="1">
            <a:spLocks/>
          </p:cNvSpPr>
          <p:nvPr/>
        </p:nvSpPr>
        <p:spPr>
          <a:xfrm>
            <a:off x="4468022" y="3598008"/>
            <a:ext cx="2997990" cy="3077304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triggering event </a:t>
            </a:r>
            <a:r>
              <a:rPr lang="en-US" sz="2600" dirty="0"/>
              <a:t>executes the contract code</a:t>
            </a:r>
          </a:p>
          <a:p>
            <a:r>
              <a:rPr lang="en-US" sz="2600" dirty="0"/>
              <a:t>The contract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obligations</a:t>
            </a:r>
            <a:r>
              <a:rPr lang="en-US" sz="2600" dirty="0"/>
              <a:t> are enforced (e.g. payments)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076426D4-3B64-4BDF-8B7A-AC6099D3475F}"/>
              </a:ext>
            </a:extLst>
          </p:cNvPr>
          <p:cNvGrpSpPr/>
          <p:nvPr/>
        </p:nvGrpSpPr>
        <p:grpSpPr>
          <a:xfrm>
            <a:off x="8810380" y="1219200"/>
            <a:ext cx="2008432" cy="2239833"/>
            <a:chOff x="8732203" y="1592679"/>
            <a:chExt cx="2673223" cy="29812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0310F3C9-5E0A-4492-AB5C-4B3475E80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2203" y="2505479"/>
              <a:ext cx="2068418" cy="206841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569669E7-4ADB-436B-A7EB-C857C813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5138" y="1687692"/>
              <a:ext cx="1180288" cy="123192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B2E445F5-CBE3-4BEA-BDBE-A0C9FCEA2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2613" y="1592679"/>
              <a:ext cx="1284324" cy="1284325"/>
            </a:xfrm>
            <a:prstGeom prst="rect">
              <a:avLst/>
            </a:prstGeom>
          </p:spPr>
        </p:pic>
      </p:grpSp>
      <p:sp>
        <p:nvSpPr>
          <p:cNvPr id="44" name="Content Placeholder 20">
            <a:extLst>
              <a:ext uri="{FF2B5EF4-FFF2-40B4-BE49-F238E27FC236}">
                <a16:creationId xmlns:a16="http://schemas.microsoft.com/office/drawing/2014/main" xmlns="" id="{5549DE63-4875-4B98-BACF-4D1D587EA2D4}"/>
              </a:ext>
            </a:extLst>
          </p:cNvPr>
          <p:cNvSpPr txBox="1">
            <a:spLocks/>
          </p:cNvSpPr>
          <p:nvPr/>
        </p:nvSpPr>
        <p:spPr>
          <a:xfrm>
            <a:off x="7923212" y="3598008"/>
            <a:ext cx="3789656" cy="3077304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Everyone can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see</a:t>
            </a:r>
            <a:r>
              <a:rPr lang="en-US" sz="2600" dirty="0"/>
              <a:t> the contract activities</a:t>
            </a:r>
          </a:p>
          <a:p>
            <a:r>
              <a:rPr lang="en-US" sz="2600" dirty="0"/>
              <a:t>All contract data and executed transactions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sz="2600" dirty="0"/>
              <a:t> on the ledger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/>
              <a:t>Contract actors may be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9776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 Example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AAA55766-33F9-4D04-99DE-4CCF2ED62F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9434" y="1143000"/>
            <a:ext cx="11283778" cy="53579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pragma solidity ^0.4.18;</a:t>
            </a:r>
          </a:p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Greeter {</a:t>
            </a:r>
          </a:p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string greeting;</a:t>
            </a:r>
          </a:p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Greeter(string _greeting) public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greeting = _greeting;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</a:p>
          <a:p>
            <a:pPr marL="0" indent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function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greet() constant public returns (string)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return greeting;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xmlns="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592" y="1326373"/>
            <a:ext cx="3581399" cy="1066799"/>
          </a:xfrm>
          <a:prstGeom prst="wedgeRoundRectCallout">
            <a:avLst>
              <a:gd name="adj1" fmla="val -66903"/>
              <a:gd name="adj2" fmla="val 558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Persistent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stored in the blockchain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xmlns="" id="{575C2EEE-FBEA-48E4-9E57-D9C6E4DAA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084" y="3566986"/>
            <a:ext cx="3948000" cy="932078"/>
          </a:xfrm>
          <a:prstGeom prst="wedgeRoundRectCallout">
            <a:avLst>
              <a:gd name="adj1" fmla="val -60786"/>
              <a:gd name="adj2" fmla="val -574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 function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anyone can invoke it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xmlns="" id="{72C7ABD6-4351-4855-B4DC-BE9AE38AC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2" y="5136372"/>
            <a:ext cx="5105400" cy="1103907"/>
          </a:xfrm>
          <a:prstGeom prst="wedgeRoundRectCallout">
            <a:avLst>
              <a:gd name="adj1" fmla="val -63171"/>
              <a:gd name="adj2" fmla="val -613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read-only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does not change the contract state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a Smart Contract Work?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812" y="990600"/>
            <a:ext cx="1676400" cy="1497697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Стрелка надясно 5"/>
          <p:cNvSpPr/>
          <p:nvPr/>
        </p:nvSpPr>
        <p:spPr>
          <a:xfrm>
            <a:off x="2436812" y="1524000"/>
            <a:ext cx="1828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4212" y="1066800"/>
            <a:ext cx="2362200" cy="1438572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трелка надясно 7"/>
          <p:cNvSpPr/>
          <p:nvPr/>
        </p:nvSpPr>
        <p:spPr>
          <a:xfrm>
            <a:off x="7161212" y="1524000"/>
            <a:ext cx="1828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94812" y="1066800"/>
            <a:ext cx="1676400" cy="1505339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Стрелка надолу 9"/>
          <p:cNvSpPr/>
          <p:nvPr/>
        </p:nvSpPr>
        <p:spPr>
          <a:xfrm>
            <a:off x="5180012" y="2667000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Стрелка надолу 10"/>
          <p:cNvSpPr/>
          <p:nvPr/>
        </p:nvSpPr>
        <p:spPr>
          <a:xfrm rot="10800000">
            <a:off x="5713412" y="2667000"/>
            <a:ext cx="457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9012" y="3505200"/>
            <a:ext cx="1752600" cy="3124200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4012" y="5638800"/>
            <a:ext cx="1400175" cy="923925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7">
            <a:extLst>
              <a:ext uri="{FF2B5EF4-FFF2-40B4-BE49-F238E27FC236}">
                <a16:creationId xmlns:a16="http://schemas.microsoft.com/office/drawing/2014/main" xmlns="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4471555"/>
            <a:ext cx="2286000" cy="1477108"/>
          </a:xfrm>
          <a:prstGeom prst="wedgeRoundRectCallout">
            <a:avLst>
              <a:gd name="adj1" fmla="val 76728"/>
              <a:gd name="adj2" fmla="val 394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Clearing and settlement is automated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xmlns="" id="{DE998B10-4367-4928-B90D-438B3EA8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4136382"/>
            <a:ext cx="2286000" cy="1066800"/>
          </a:xfrm>
          <a:prstGeom prst="wedgeRoundRectCallout">
            <a:avLst>
              <a:gd name="adj1" fmla="val -84259"/>
              <a:gd name="adj2" fmla="val -32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Ownership is undisputed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5412" y="3505200"/>
            <a:ext cx="1295400" cy="781050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7012" y="5029200"/>
            <a:ext cx="1600200" cy="1477108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80612" y="4953000"/>
            <a:ext cx="1611880" cy="1600200"/>
          </a:xfrm>
          <a:prstGeom prst="roundRect">
            <a:avLst>
              <a:gd name="adj" fmla="val 4950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58" y="3200401"/>
            <a:ext cx="2078182" cy="6096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dirty="0"/>
              <a:t>Autonomy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Smart </a:t>
            </a:r>
            <a:r>
              <a:rPr lang="en-US"/>
              <a:t>Contracts Give </a:t>
            </a:r>
            <a:r>
              <a:rPr lang="en-US" dirty="0"/>
              <a:t>You?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724" y="1143000"/>
            <a:ext cx="1847850" cy="2028825"/>
          </a:xfrm>
          <a:prstGeom prst="roundRect">
            <a:avLst>
              <a:gd name="adj" fmla="val 9169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0276" y="1184303"/>
            <a:ext cx="2346128" cy="2100420"/>
          </a:xfrm>
          <a:prstGeom prst="roundRect">
            <a:avLst>
              <a:gd name="adj" fmla="val 9169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5940" y="1142999"/>
            <a:ext cx="2286000" cy="2057400"/>
          </a:xfrm>
          <a:prstGeom prst="roundRect">
            <a:avLst>
              <a:gd name="adj" fmla="val 5578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0912" y="4038600"/>
            <a:ext cx="1918705" cy="1905000"/>
          </a:xfrm>
          <a:prstGeom prst="roundRect">
            <a:avLst>
              <a:gd name="adj" fmla="val 9169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51912" y="4191000"/>
            <a:ext cx="2057400" cy="1698172"/>
          </a:xfrm>
          <a:prstGeom prst="roundRect">
            <a:avLst>
              <a:gd name="adj" fmla="val 9169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42913" y="4275321"/>
            <a:ext cx="3613599" cy="1600200"/>
          </a:xfrm>
          <a:prstGeom prst="roundRect">
            <a:avLst>
              <a:gd name="adj" fmla="val 9169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71540" y="1151122"/>
            <a:ext cx="2590800" cy="2057400"/>
          </a:xfrm>
          <a:prstGeom prst="roundRect">
            <a:avLst>
              <a:gd name="adj" fmla="val 916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3252763" y="3352799"/>
            <a:ext cx="2141157" cy="609601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/>
          <a:p>
            <a:pPr marL="304747" marR="0" lvl="0" indent="-304747" algn="ctr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3400" dirty="0"/>
              <a:t>Trust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6148362" y="3276600"/>
            <a:ext cx="2141157" cy="609600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/>
          <a:p>
            <a:pPr marL="304747" marR="0" lvl="0" indent="-304747" algn="ctr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3400" dirty="0"/>
              <a:t>Backup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9196361" y="3284722"/>
            <a:ext cx="2141157" cy="601478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/>
          <a:p>
            <a:pPr marL="304747" marR="0" lvl="0" indent="-304747" algn="ctr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3400" dirty="0"/>
              <a:t>Speed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840798" y="6019800"/>
            <a:ext cx="2133600" cy="6776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ctr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3400" dirty="0"/>
              <a:t>Savings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8913812" y="5943600"/>
            <a:ext cx="2133600" cy="6776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ctr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3400" dirty="0"/>
              <a:t>Accuracy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4782912" y="5951721"/>
            <a:ext cx="2133600" cy="6776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marL="304747" marR="0" lvl="0" indent="-304747" algn="ctr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sz="3400" dirty="0"/>
              <a:t>Safety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contracts </a:t>
            </a:r>
            <a:r>
              <a:rPr lang="en-US" dirty="0"/>
              <a:t>are executed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EVM</a:t>
            </a:r>
          </a:p>
          <a:p>
            <a:pPr lvl="1"/>
            <a:r>
              <a:rPr lang="en-US" dirty="0"/>
              <a:t>Contract rules are initially programmed</a:t>
            </a:r>
          </a:p>
          <a:p>
            <a:pPr lvl="1"/>
            <a:r>
              <a:rPr lang="en-US" dirty="0"/>
              <a:t>Through a stack-based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bytecode</a:t>
            </a:r>
            <a:r>
              <a:rPr lang="en-US" dirty="0"/>
              <a:t> language (Solidity)</a:t>
            </a:r>
          </a:p>
          <a:p>
            <a:pPr lvl="1"/>
            <a:r>
              <a:rPr lang="en-US" dirty="0"/>
              <a:t>Are compiled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bytecode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Ethereum Virtual Machine (EVM)?</a:t>
            </a:r>
          </a:p>
        </p:txBody>
      </p:sp>
      <p:pic>
        <p:nvPicPr>
          <p:cNvPr id="1026" name="Picture 2" descr="C:\Users\pc1\Desktop\Screen-Shot-2017-03-21-at-5.01.03-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2" y="3821548"/>
            <a:ext cx="10668000" cy="2667000"/>
          </a:xfrm>
          <a:prstGeom prst="roundRect">
            <a:avLst>
              <a:gd name="adj" fmla="val 108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1986</TotalTime>
  <Words>1225</Words>
  <Application>Microsoft Office PowerPoint</Application>
  <PresentationFormat>Custom</PresentationFormat>
  <Paragraphs>243</Paragraphs>
  <Slides>28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Ethereum and Crypto Tokens</vt:lpstr>
      <vt:lpstr>Table of Contents</vt:lpstr>
      <vt:lpstr>Ethereum Platform &amp; Smart Contracts</vt:lpstr>
      <vt:lpstr>What is Smart Contract?</vt:lpstr>
      <vt:lpstr>How do Smart Contracts Work?</vt:lpstr>
      <vt:lpstr>Smart Contract Example</vt:lpstr>
      <vt:lpstr>How Should a Smart Contract Work?</vt:lpstr>
      <vt:lpstr>What Smart Contracts Give You?</vt:lpstr>
      <vt:lpstr>What is the Ethereum Virtual Machine (EVM)?</vt:lpstr>
      <vt:lpstr>Ethereum Tokens</vt:lpstr>
      <vt:lpstr>What is Token?</vt:lpstr>
      <vt:lpstr>Token Types</vt:lpstr>
      <vt:lpstr>Simple Token Example</vt:lpstr>
      <vt:lpstr>ERC20 Token Standard Interface</vt:lpstr>
      <vt:lpstr>Token Sale vs. ICO</vt:lpstr>
      <vt:lpstr>Token Economics (Tokenomics)</vt:lpstr>
      <vt:lpstr>What is DAO?</vt:lpstr>
      <vt:lpstr>"The DAO" Project is not DAO</vt:lpstr>
      <vt:lpstr>Exercise</vt:lpstr>
      <vt:lpstr>DApps</vt:lpstr>
      <vt:lpstr>What is Decentralized Application (DApp)?</vt:lpstr>
      <vt:lpstr>Types of Decentralized Application</vt:lpstr>
      <vt:lpstr>Classification of DApps</vt:lpstr>
      <vt:lpstr>Live Demo</vt:lpstr>
      <vt:lpstr>Exercise</vt:lpstr>
      <vt:lpstr>Summary</vt:lpstr>
      <vt:lpstr>Ethereum and Crypto Tokens</vt:lpstr>
      <vt:lpstr>Resources</vt:lpstr>
    </vt:vector>
  </TitlesOfParts>
  <Manager/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 and Crypto Tokens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158</cp:revision>
  <dcterms:created xsi:type="dcterms:W3CDTF">2014-01-02T17:00:34Z</dcterms:created>
  <dcterms:modified xsi:type="dcterms:W3CDTF">2018-02-04T19:37:57Z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